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аталья Романова" initials="НР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6404" autoAdjust="0"/>
  </p:normalViewPr>
  <p:slideViewPr>
    <p:cSldViewPr snapToGrid="0">
      <p:cViewPr varScale="1">
        <p:scale>
          <a:sx n="116" d="100"/>
          <a:sy n="116" d="100"/>
        </p:scale>
        <p:origin x="-35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вт 29.08.23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98802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вт 29.08.23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0024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вт 29.08.23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7547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вт 29.08.23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0662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вт 29.08.23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8774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вт 29.08.23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8314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вт 29.08.23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999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вт 29.08.23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8532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вт 29.08.23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20457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6361B24-7FF0-483E-8C4C-5EAA8254A008}" type="datetimeFigureOut">
              <a:rPr lang="ru-RU" smtClean="0"/>
              <a:pPr/>
              <a:t>вт 29.08.23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79852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вт 29.08.23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25405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361B24-7FF0-483E-8C4C-5EAA8254A008}" type="datetimeFigureOut">
              <a:rPr lang="ru-RU" smtClean="0"/>
              <a:pPr/>
              <a:t>вт 29.08.23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3307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2885" y="1480168"/>
            <a:ext cx="10599312" cy="356616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</a:t>
            </a:r>
            <a:r>
              <a:rPr lang="ru-RU" sz="6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</a:t>
            </a:r>
            <a:r>
              <a:rPr lang="ru-RU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№ 4</a:t>
            </a:r>
            <a:r>
              <a:rPr lang="ru-RU" sz="5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3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554262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</a:p>
        </p:txBody>
      </p:sp>
    </p:spTree>
    <p:extLst>
      <p:ext uri="{BB962C8B-B14F-4D97-AF65-F5344CB8AC3E}">
        <p14:creationId xmlns:p14="http://schemas.microsoft.com/office/powerpoint/2010/main" xmlns="" val="227653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ПРАКТИЧЕСКИЕ ФОРМЫ ВЗАИМОДЕЙСТВИЯ С СЕМЬЕЙ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06060" y="2429753"/>
            <a:ext cx="2477193" cy="764462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</a:t>
            </a:r>
          </a:p>
        </p:txBody>
      </p:sp>
      <p:sp>
        <p:nvSpPr>
          <p:cNvPr id="5" name="Стрелка вниз 4"/>
          <p:cNvSpPr/>
          <p:nvPr/>
        </p:nvSpPr>
        <p:spPr>
          <a:xfrm rot="3572831">
            <a:off x="3737079" y="227538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1190817" y="2624849"/>
            <a:ext cx="2187931" cy="76446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 семьей</a:t>
            </a:r>
          </a:p>
          <a:p>
            <a:pPr algn="ctr"/>
            <a:endParaRPr lang="ru-RU" sz="2400" dirty="0"/>
          </a:p>
        </p:txBody>
      </p:sp>
      <p:sp>
        <p:nvSpPr>
          <p:cNvPr id="7" name="Стрелка вниз 6"/>
          <p:cNvSpPr/>
          <p:nvPr/>
        </p:nvSpPr>
        <p:spPr>
          <a:xfrm rot="1051952">
            <a:off x="4115511" y="319935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sz="half" idx="1"/>
          </p:nvPr>
        </p:nvSpPr>
        <p:spPr>
          <a:xfrm>
            <a:off x="3458528" y="4427172"/>
            <a:ext cx="2477193" cy="1421167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родителей о ходе образовательной деятельности</a:t>
            </a:r>
          </a:p>
        </p:txBody>
      </p:sp>
      <p:sp>
        <p:nvSpPr>
          <p:cNvPr id="9" name="Стрелка вниз 8"/>
          <p:cNvSpPr/>
          <p:nvPr/>
        </p:nvSpPr>
        <p:spPr>
          <a:xfrm rot="17528944">
            <a:off x="7493219" y="222742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ъект 2"/>
          <p:cNvSpPr>
            <a:spLocks noGrp="1"/>
          </p:cNvSpPr>
          <p:nvPr>
            <p:ph sz="half" idx="1"/>
          </p:nvPr>
        </p:nvSpPr>
        <p:spPr>
          <a:xfrm>
            <a:off x="8288086" y="2432194"/>
            <a:ext cx="2562817" cy="764462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</a:p>
        </p:txBody>
      </p:sp>
      <p:sp>
        <p:nvSpPr>
          <p:cNvPr id="11" name="Стрелка вниз 10"/>
          <p:cNvSpPr/>
          <p:nvPr/>
        </p:nvSpPr>
        <p:spPr>
          <a:xfrm rot="20861312">
            <a:off x="7349174" y="322563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/>
          <p:cNvSpPr>
            <a:spLocks noGrp="1"/>
          </p:cNvSpPr>
          <p:nvPr>
            <p:ph sz="half" idx="1"/>
          </p:nvPr>
        </p:nvSpPr>
        <p:spPr>
          <a:xfrm>
            <a:off x="6389118" y="4440051"/>
            <a:ext cx="2477193" cy="1421167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xmlns="" val="312597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1308276" y="2794326"/>
            <a:ext cx="4413737" cy="1404187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образовательный стандарт дошкольного образования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4294967295"/>
          </p:nvPr>
        </p:nvSpPr>
        <p:spPr>
          <a:xfrm>
            <a:off x="1308277" y="4398037"/>
            <a:ext cx="4413736" cy="1318699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 приказом Минобрнауки России</a:t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17.10.2013 № 1155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4294967295"/>
          </p:nvPr>
        </p:nvSpPr>
        <p:spPr>
          <a:xfrm>
            <a:off x="6361933" y="2820084"/>
            <a:ext cx="4413737" cy="1378429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образовательная программа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</a:p>
        </p:txBody>
      </p:sp>
      <p:sp>
        <p:nvSpPr>
          <p:cNvPr id="8" name="Стрелка вниз 7"/>
          <p:cNvSpPr/>
          <p:nvPr/>
        </p:nvSpPr>
        <p:spPr>
          <a:xfrm rot="3042639">
            <a:off x="3272831" y="1751513"/>
            <a:ext cx="484632" cy="892800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 rot="18679439">
            <a:off x="8283664" y="1743759"/>
            <a:ext cx="484632" cy="894286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ъект 4"/>
          <p:cNvSpPr txBox="1">
            <a:spLocks/>
          </p:cNvSpPr>
          <p:nvPr/>
        </p:nvSpPr>
        <p:spPr>
          <a:xfrm>
            <a:off x="6361933" y="4470501"/>
            <a:ext cx="4328094" cy="131869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утверждена приказом Минпросвещения России</a:t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25.11.2022 № 1028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01A6E14-7C94-BFA7-9762-00BBD32D4C0B}"/>
              </a:ext>
            </a:extLst>
          </p:cNvPr>
          <p:cNvSpPr txBox="1"/>
          <p:nvPr/>
        </p:nvSpPr>
        <p:spPr>
          <a:xfrm>
            <a:off x="910712" y="650475"/>
            <a:ext cx="1063855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МДОУ № 4 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РАЗРАБОТАНА  НА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 ДВУХ  ДОКУМЕНТОВ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825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037" y="450760"/>
            <a:ext cx="10058400" cy="86159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РЕЖИМА ПРЕБЫВАНИЯ ДЕТЕЙ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1521" y="2335130"/>
            <a:ext cx="10210371" cy="3274907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работы: 12-ти часовое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пребывание воспитанников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5-ти дневной рабочей неделе.</a:t>
            </a:r>
          </a:p>
          <a:p>
            <a:pPr fontAlgn="t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ОП ДО МДОУ № 4 проводится в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года и делится на два периода:</a:t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первый период (с 1 сентября по 31 мая);</a:t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второй период (с 1 июня по 31 августа)</a:t>
            </a:r>
          </a:p>
        </p:txBody>
      </p:sp>
    </p:spTree>
    <p:extLst>
      <p:ext uri="{BB962C8B-B14F-4D97-AF65-F5344CB8AC3E}">
        <p14:creationId xmlns:p14="http://schemas.microsoft.com/office/powerpoint/2010/main" xmlns="" val="161090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71741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№ 4 ВКЛЮЧАЕТ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42821" y="2847859"/>
            <a:ext cx="361821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основных раздела</a:t>
            </a:r>
          </a:p>
        </p:txBody>
      </p:sp>
      <p:sp>
        <p:nvSpPr>
          <p:cNvPr id="8" name="Стрелка вправо 7"/>
          <p:cNvSpPr/>
          <p:nvPr/>
        </p:nvSpPr>
        <p:spPr>
          <a:xfrm rot="10800000">
            <a:off x="6343419" y="2886447"/>
            <a:ext cx="978408" cy="484632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202635" y="4301226"/>
            <a:ext cx="1005840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разделы ОП ДО включают обязательную часть и часть, формируемую участниками образовательных отношений, которые дополняют друг друга.</a:t>
            </a:r>
            <a:r>
              <a:rPr lang="ru-RU" sz="2800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3F049E5-D999-413A-AE8D-196EF42AB601}"/>
              </a:ext>
            </a:extLst>
          </p:cNvPr>
          <p:cNvSpPr txBox="1"/>
          <p:nvPr/>
        </p:nvSpPr>
        <p:spPr>
          <a:xfrm>
            <a:off x="1097279" y="1980128"/>
            <a:ext cx="4530789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457200" indent="-457200"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  <a:p>
            <a:pPr marL="457200" indent="-457200"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 </a:t>
            </a:r>
          </a:p>
          <a:p>
            <a:pPr marL="457200" indent="-457200"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</a:t>
            </a:r>
          </a:p>
        </p:txBody>
      </p:sp>
    </p:spTree>
    <p:extLst>
      <p:ext uri="{BB962C8B-B14F-4D97-AF65-F5344CB8AC3E}">
        <p14:creationId xmlns:p14="http://schemas.microsoft.com/office/powerpoint/2010/main" xmlns="" val="190270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1674" y="557059"/>
            <a:ext cx="10419007" cy="113007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И ИНЫЕ КАТЕГОРИИ ДЕТЕЙ, </a:t>
            </a:r>
            <a:b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КОТОРЫХ ОРИЕНТИРОВАНА ОП ДО МДОУ № 4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097280" y="1963971"/>
            <a:ext cx="10107340" cy="528762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ДОУ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функционируют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4">
            <a:extLst>
              <a:ext uri="{FF2B5EF4-FFF2-40B4-BE49-F238E27FC236}">
                <a16:creationId xmlns:a16="http://schemas.microsoft.com/office/drawing/2014/main" xmlns="" id="{E0380F52-9D2B-807B-83C4-C4DC9E29A7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39505355"/>
              </p:ext>
            </p:extLst>
          </p:nvPr>
        </p:nvGraphicFramePr>
        <p:xfrm>
          <a:off x="1895512" y="2773717"/>
          <a:ext cx="8469430" cy="2854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886">
                  <a:extLst>
                    <a:ext uri="{9D8B030D-6E8A-4147-A177-3AD203B41FA5}">
                      <a16:colId xmlns:a16="http://schemas.microsoft.com/office/drawing/2014/main" xmlns="" val="2214394451"/>
                    </a:ext>
                  </a:extLst>
                </a:gridCol>
                <a:gridCol w="1693886">
                  <a:extLst>
                    <a:ext uri="{9D8B030D-6E8A-4147-A177-3AD203B41FA5}">
                      <a16:colId xmlns:a16="http://schemas.microsoft.com/office/drawing/2014/main" xmlns="" val="3617615959"/>
                    </a:ext>
                  </a:extLst>
                </a:gridCol>
                <a:gridCol w="1693886">
                  <a:extLst>
                    <a:ext uri="{9D8B030D-6E8A-4147-A177-3AD203B41FA5}">
                      <a16:colId xmlns:a16="http://schemas.microsoft.com/office/drawing/2014/main" xmlns="" val="3327396641"/>
                    </a:ext>
                  </a:extLst>
                </a:gridCol>
                <a:gridCol w="1693886">
                  <a:extLst>
                    <a:ext uri="{9D8B030D-6E8A-4147-A177-3AD203B41FA5}">
                      <a16:colId xmlns:a16="http://schemas.microsoft.com/office/drawing/2014/main" xmlns="" val="2531132373"/>
                    </a:ext>
                  </a:extLst>
                </a:gridCol>
                <a:gridCol w="1693886">
                  <a:extLst>
                    <a:ext uri="{9D8B030D-6E8A-4147-A177-3AD203B41FA5}">
                      <a16:colId xmlns:a16="http://schemas.microsoft.com/office/drawing/2014/main" xmlns="" val="195517292"/>
                    </a:ext>
                  </a:extLst>
                </a:gridCol>
              </a:tblGrid>
              <a:tr h="1516241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Возрастная категория группы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раннего возраста </a:t>
                      </a:r>
                    </a:p>
                    <a:p>
                      <a:pPr algn="ctr" fontAlgn="t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(2–3 года)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младшего возраста </a:t>
                      </a:r>
                    </a:p>
                    <a:p>
                      <a:pPr algn="ctr" fontAlgn="t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(3–4 года)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среднего возраста (4–5 лет)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старшего возраста </a:t>
                      </a:r>
                      <a:endParaRPr lang="ru-RU" sz="2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5–6 лет)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97" marR="44897" marT="22449" marB="22449"/>
                </a:tc>
                <a:extLst>
                  <a:ext uri="{0D108BD9-81ED-4DB2-BD59-A6C34878D82A}">
                    <a16:rowId xmlns:a16="http://schemas.microsoft.com/office/drawing/2014/main" xmlns="" val="4030100499"/>
                  </a:ext>
                </a:extLst>
              </a:tr>
              <a:tr h="1338278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возрастных групп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97" marR="44897" marT="22449" marB="22449"/>
                </a:tc>
                <a:extLst>
                  <a:ext uri="{0D108BD9-81ED-4DB2-BD59-A6C34878D82A}">
                    <a16:rowId xmlns:a16="http://schemas.microsoft.com/office/drawing/2014/main" xmlns="" val="4189465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2408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521" y="592429"/>
            <a:ext cx="10267038" cy="1133341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ЧАСТЕЙ </a:t>
            </a:r>
            <a:br>
              <a:rPr lang="ru-RU" sz="3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</a:t>
            </a:r>
            <a:r>
              <a:rPr lang="ru-RU" sz="3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3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№ 4</a:t>
            </a:r>
            <a:endParaRPr lang="ru-RU" sz="3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151599" y="2180586"/>
            <a:ext cx="4540863" cy="1670549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часть Программы разработана в соответствии с ФГОС ДО и оформлена в виде ссылок на ФОП ДО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357851" y="2103312"/>
            <a:ext cx="4937760" cy="2404839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Часть, формируемая участниками образовательных отношений, представлена парциальными и авторскими программами, которые отражают специфику национальных, социокультурных и региональных условий</a:t>
            </a:r>
          </a:p>
        </p:txBody>
      </p:sp>
      <p:sp>
        <p:nvSpPr>
          <p:cNvPr id="7" name="Стрелка вправо 6"/>
          <p:cNvSpPr/>
          <p:nvPr/>
        </p:nvSpPr>
        <p:spPr>
          <a:xfrm rot="16200000">
            <a:off x="8406743" y="4530064"/>
            <a:ext cx="55375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1611422" y="5049258"/>
            <a:ext cx="3815543" cy="8729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60% от общего объема программы</a:t>
            </a:r>
          </a:p>
          <a:p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 rot="16200000">
            <a:off x="2665757" y="4252464"/>
            <a:ext cx="6954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ъект 3"/>
          <p:cNvSpPr txBox="1">
            <a:spLocks/>
          </p:cNvSpPr>
          <p:nvPr/>
        </p:nvSpPr>
        <p:spPr>
          <a:xfrm>
            <a:off x="6918960" y="5162821"/>
            <a:ext cx="3815543" cy="86272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40 % от общего объема программы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5141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ПЕДАГОГИЧЕСКОГО КОЛЛЕКТИВА С СЕМЬЯМИ ВОСПИТАННИКОВ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97278" y="2097157"/>
            <a:ext cx="10432113" cy="3965713"/>
          </a:xfrm>
        </p:spPr>
        <p:txBody>
          <a:bodyPr>
            <a:normAutofit/>
          </a:bodyPr>
          <a:lstStyle/>
          <a:p>
            <a:pPr algn="just"/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взаимодействия педагогов с семьей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обеспечить: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психолого-педагогическую поддержку семьи и повышение компетентности родителей в вопросах образования, охраны и укрепления здоровья детей младенческого, раннего и дошкольного возрастов;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единства подходов к воспитанию и обучению детей в условиях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ДОУ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семьи;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воспитательного потенциала семьи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0339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ПЕДАГОГИЧЕСКОГО КОЛЛЕКТИВА С СЕМЬЯМИ ВОСПИТАННИКОВ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83968" y="2090432"/>
            <a:ext cx="9956479" cy="4039912"/>
          </a:xfrm>
          <a:ln>
            <a:noFill/>
          </a:ln>
        </p:spPr>
        <p:txBody>
          <a:bodyPr>
            <a:normAutofit/>
          </a:bodyPr>
          <a:lstStyle/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основу совместной деятельности семьи и дошкольного учреждения заложены следующие принципы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семьи в воспитании, обучении и развитии ребенка;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открытость;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взаимное доверие, уважение и доброжелательность во взаимоотношениях педагогов и родителей;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индивидуально-дифференцированный подход к каждой семье;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возрастосообразность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79967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1113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РАБОТЫ С СЕМЬЯМИ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1122137" y="3690498"/>
            <a:ext cx="3177778" cy="120949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-аналитическое направление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468710" y="223865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8" name="Объект 2"/>
          <p:cNvSpPr>
            <a:spLocks noGrp="1"/>
          </p:cNvSpPr>
          <p:nvPr>
            <p:ph sz="half" idx="1"/>
          </p:nvPr>
        </p:nvSpPr>
        <p:spPr>
          <a:xfrm>
            <a:off x="4537591" y="3690497"/>
            <a:ext cx="3177778" cy="1209493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Просветительское направление</a:t>
            </a:r>
          </a:p>
        </p:txBody>
      </p:sp>
      <p:sp>
        <p:nvSpPr>
          <p:cNvPr id="10" name="Объект 2"/>
          <p:cNvSpPr>
            <a:spLocks noGrp="1"/>
          </p:cNvSpPr>
          <p:nvPr>
            <p:ph sz="half" idx="1"/>
          </p:nvPr>
        </p:nvSpPr>
        <p:spPr>
          <a:xfrm>
            <a:off x="8049711" y="3690497"/>
            <a:ext cx="3177778" cy="1209493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Консультационное направление</a:t>
            </a:r>
          </a:p>
        </p:txBody>
      </p:sp>
      <p:sp>
        <p:nvSpPr>
          <p:cNvPr id="12" name="Стрелка вниз 6">
            <a:extLst>
              <a:ext uri="{FF2B5EF4-FFF2-40B4-BE49-F238E27FC236}">
                <a16:creationId xmlns:a16="http://schemas.microsoft.com/office/drawing/2014/main" xmlns="" id="{DE3A1961-7BAF-7EF0-3CF4-1BB5BE1EC015}"/>
              </a:ext>
            </a:extLst>
          </p:cNvPr>
          <p:cNvSpPr/>
          <p:nvPr/>
        </p:nvSpPr>
        <p:spPr>
          <a:xfrm>
            <a:off x="5824294" y="223865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3" name="Стрелка вниз 6">
            <a:extLst>
              <a:ext uri="{FF2B5EF4-FFF2-40B4-BE49-F238E27FC236}">
                <a16:creationId xmlns:a16="http://schemas.microsoft.com/office/drawing/2014/main" xmlns="" id="{3E7F79E0-B27E-3FCA-77E4-DA83714F5338}"/>
              </a:ext>
            </a:extLst>
          </p:cNvPr>
          <p:cNvSpPr/>
          <p:nvPr/>
        </p:nvSpPr>
        <p:spPr>
          <a:xfrm>
            <a:off x="9310144" y="223865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xmlns="" val="142843271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Другая 1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C00000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629</TotalTime>
  <Words>269</Words>
  <Application>Microsoft Office PowerPoint</Application>
  <PresentationFormat>Произвольный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Ретро</vt:lpstr>
      <vt:lpstr>    ОБРАЗОВАТЕЛЬНАЯ ПРОГРАММА ДОШКОЛЬНОГО ОБРАЗОВАНИЯ МДОУ № 4 </vt:lpstr>
      <vt:lpstr>Слайд 2</vt:lpstr>
      <vt:lpstr>ОРГАНИЗАЦИЯ РЕЖИМА ПРЕБЫВАНИЯ ДЕТЕЙ</vt:lpstr>
      <vt:lpstr>ОП ДО МДОУ № 4 ВКЛЮЧАЕТ</vt:lpstr>
      <vt:lpstr>ВОЗРАСТНЫЕ И ИНЫЕ КАТЕГОРИИ ДЕТЕЙ,  НА КОТОРЫХ ОРИЕНТИРОВАНА ОП ДО МДОУ № 4</vt:lpstr>
      <vt:lpstr>СООТНОШЕНИЕ ЧАСТЕЙ  ОП ДО МДОУ № 4</vt:lpstr>
      <vt:lpstr>ВЗАИМОДЕЙСТВИЕ ПЕДАГОГИЧЕСКОГО КОЛЛЕКТИВА С СЕМЬЯМИ ВОСПИТАННИКОВ</vt:lpstr>
      <vt:lpstr>ВЗАИМОДЕЙСТВИЕ ПЕДАГОГИЧЕСКОГО КОЛЛЕКТИВА С СЕМЬЯМИ ВОСПИТАННИКОВ</vt:lpstr>
      <vt:lpstr>НАПРАВЛЕНИЯ РАБОТЫ С СЕМЬЯМИ</vt:lpstr>
      <vt:lpstr>ОСНОВНЫЕ ПРАКТИЧЕСКИЕ ФОРМЫ ВЗАИМОДЕЙСТВИЯ С СЕМЬЕЙ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дошкольного образования </dc:title>
  <dc:creator>Менькова Нина Николаевна</dc:creator>
  <cp:lastModifiedBy>Пользователь</cp:lastModifiedBy>
  <cp:revision>24</cp:revision>
  <dcterms:created xsi:type="dcterms:W3CDTF">2023-05-23T07:08:07Z</dcterms:created>
  <dcterms:modified xsi:type="dcterms:W3CDTF">2023-08-29T17:08:48Z</dcterms:modified>
</cp:coreProperties>
</file>